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58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12"/>
    <p:restoredTop sz="94663"/>
  </p:normalViewPr>
  <p:slideViewPr>
    <p:cSldViewPr snapToGrid="0" snapToObjects="1">
      <p:cViewPr varScale="1">
        <p:scale>
          <a:sx n="71" d="100"/>
          <a:sy n="71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3070" y="752546"/>
            <a:ext cx="9611016" cy="3438454"/>
          </a:xfrm>
          <a:prstGeom prst="rect">
            <a:avLst/>
          </a:prstGeom>
        </p:spPr>
        <p:txBody>
          <a:bodyPr anchor="t" anchorCtr="0"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293830" y="5627914"/>
            <a:ext cx="571457" cy="9091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 userDrawn="1"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98" y="892627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89272" y="4401911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160" y="416081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6705" y="3431630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640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640" y="2393632"/>
            <a:ext cx="7720018" cy="236124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694640" y="4968240"/>
            <a:ext cx="4672017" cy="6502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587004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568659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 userDrawn="1"/>
        </p:nvSpPr>
        <p:spPr>
          <a:xfrm>
            <a:off x="5737781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2517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03819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5061770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693486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 userDrawn="1"/>
        </p:nvSpPr>
        <p:spPr>
          <a:xfrm>
            <a:off x="5737781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2517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6889" y="6010093"/>
            <a:ext cx="416327" cy="526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 userDrawn="1"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0" y="0"/>
            <a:ext cx="5050971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 userDrawn="1"/>
        </p:nvSpPr>
        <p:spPr>
          <a:xfrm>
            <a:off x="1" y="0"/>
            <a:ext cx="5050970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2" y="1780775"/>
            <a:ext cx="3819688" cy="3096025"/>
          </a:xfrm>
          <a:prstGeom prst="rect">
            <a:avLst/>
          </a:prstGeom>
        </p:spPr>
        <p:txBody>
          <a:bodyPr/>
          <a:lstStyle>
            <a:lvl1pPr>
              <a:defRPr sz="6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6889" y="6010093"/>
            <a:ext cx="416327" cy="526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 userDrawn="1"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0256" y="1780775"/>
            <a:ext cx="3308058" cy="30960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999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11277260" y="5861954"/>
            <a:ext cx="473802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59" r:id="rId8"/>
    <p:sldLayoutId id="2147483746" r:id="rId9"/>
    <p:sldLayoutId id="2147483748" r:id="rId10"/>
    <p:sldLayoutId id="2147483750" r:id="rId11"/>
    <p:sldLayoutId id="2147483757" r:id="rId12"/>
    <p:sldLayoutId id="2147483752" r:id="rId13"/>
    <p:sldLayoutId id="2147483753" r:id="rId14"/>
    <p:sldLayoutId id="2147483758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 spc="3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deep-learning-for/9781788295628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ng_short-term_memory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versal_approximation_theore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070" y="752546"/>
            <a:ext cx="9611016" cy="2163649"/>
          </a:xfrm>
        </p:spPr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2563" y="5227953"/>
            <a:ext cx="2795407" cy="665477"/>
          </a:xfrm>
        </p:spPr>
        <p:txBody>
          <a:bodyPr/>
          <a:lstStyle/>
          <a:p>
            <a:r>
              <a:rPr lang="en-US" dirty="0"/>
              <a:t>By: METIS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CC42C-59FB-074C-8AEA-48DE5DDFAC82}"/>
              </a:ext>
            </a:extLst>
          </p:cNvPr>
          <p:cNvSpPr txBox="1"/>
          <p:nvPr/>
        </p:nvSpPr>
        <p:spPr>
          <a:xfrm>
            <a:off x="763070" y="3156976"/>
            <a:ext cx="4485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QUICKSTART GUIDE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THE NUTS &amp; BOLTS </a:t>
            </a:r>
          </a:p>
          <a:p>
            <a:r>
              <a:rPr lang="en-US" sz="3200" dirty="0">
                <a:solidFill>
                  <a:schemeClr val="bg1"/>
                </a:solidFill>
              </a:rPr>
              <a:t>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7" y="1505615"/>
            <a:ext cx="6308426" cy="3846770"/>
          </a:xfrm>
        </p:spPr>
        <p:txBody>
          <a:bodyPr/>
          <a:lstStyle/>
          <a:p>
            <a:r>
              <a:rPr lang="en-US" dirty="0"/>
              <a:t>Find an architecture that meets or exceeds your performance goals on the training data (potentially overfitting) </a:t>
            </a:r>
          </a:p>
          <a:p>
            <a:r>
              <a:rPr lang="en-US" dirty="0"/>
              <a:t>Introduce regularization (dropout) to force generalization</a:t>
            </a:r>
          </a:p>
          <a:p>
            <a:r>
              <a:rPr lang="en-US" dirty="0"/>
              <a:t>If training is too slow:</a:t>
            </a:r>
          </a:p>
          <a:p>
            <a:pPr lvl="1"/>
            <a:r>
              <a:rPr lang="en-US" dirty="0"/>
              <a:t>use GPUs to speed up calculations</a:t>
            </a:r>
          </a:p>
          <a:p>
            <a:pPr lvl="1"/>
            <a:r>
              <a:rPr lang="en-US" dirty="0"/>
              <a:t>try transfer learning from pretrained model or from autoencoder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1264957"/>
          </a:xfrm>
        </p:spPr>
        <p:txBody>
          <a:bodyPr/>
          <a:lstStyle/>
          <a:p>
            <a:r>
              <a:rPr lang="en-US" b="1" dirty="0"/>
              <a:t>GENERAL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1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WE’RE JUST PLAYING WITH LEGOS FROM HERE ON OUT</a:t>
            </a:r>
          </a:p>
        </p:txBody>
      </p:sp>
    </p:spTree>
    <p:extLst>
      <p:ext uri="{BB962C8B-B14F-4D97-AF65-F5344CB8AC3E}">
        <p14:creationId xmlns:p14="http://schemas.microsoft.com/office/powerpoint/2010/main" val="177414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505615"/>
            <a:ext cx="8594425" cy="3846770"/>
          </a:xfrm>
        </p:spPr>
        <p:txBody>
          <a:bodyPr/>
          <a:lstStyle/>
          <a:p>
            <a:r>
              <a:rPr lang="en-US" dirty="0"/>
              <a:t>Simplest type of neural network layer to understand.</a:t>
            </a:r>
          </a:p>
          <a:p>
            <a:r>
              <a:rPr lang="en-US" dirty="0"/>
              <a:t>Also known as “fully connected” layers.</a:t>
            </a:r>
          </a:p>
          <a:p>
            <a:r>
              <a:rPr lang="en-US" dirty="0"/>
              <a:t>Every node in the output layer is a linear combination of each node in the input layer, passed through an activation function.</a:t>
            </a:r>
          </a:p>
          <a:p>
            <a:r>
              <a:rPr lang="en-US" dirty="0"/>
              <a:t>Basically just a layer full of logistic regressions with different weights.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DENSE LAYERS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68EEB-17EA-4241-8A4C-9332D7E0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0" y="3429000"/>
            <a:ext cx="5549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505615"/>
            <a:ext cx="8594425" cy="3846770"/>
          </a:xfrm>
        </p:spPr>
        <p:txBody>
          <a:bodyPr/>
          <a:lstStyle/>
          <a:p>
            <a:r>
              <a:rPr lang="en-US" dirty="0"/>
              <a:t>Dropout is Deep Learning’s take on Regularization.</a:t>
            </a:r>
          </a:p>
          <a:p>
            <a:r>
              <a:rPr lang="en-US" dirty="0"/>
              <a:t>Weights are randomly ignored during training so that the remaining nodes are forced to learn useful information.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DROPOUT LAYERS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2C9516-45A2-EF49-932B-DBB8D73A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96" y="2734114"/>
            <a:ext cx="6125134" cy="3307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45822-8713-4C46-84F5-26AB16A7FE3A}"/>
              </a:ext>
            </a:extLst>
          </p:cNvPr>
          <p:cNvSpPr txBox="1"/>
          <p:nvPr/>
        </p:nvSpPr>
        <p:spPr>
          <a:xfrm>
            <a:off x="838200" y="6123543"/>
            <a:ext cx="736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Deep Learning for Computer Vision by Rajalingappaa Shanmugamani</a:t>
            </a:r>
          </a:p>
        </p:txBody>
      </p:sp>
    </p:spTree>
    <p:extLst>
      <p:ext uri="{BB962C8B-B14F-4D97-AF65-F5344CB8AC3E}">
        <p14:creationId xmlns:p14="http://schemas.microsoft.com/office/powerpoint/2010/main" val="108003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505615"/>
            <a:ext cx="8594425" cy="3846770"/>
          </a:xfrm>
        </p:spPr>
        <p:txBody>
          <a:bodyPr/>
          <a:lstStyle/>
          <a:p>
            <a:r>
              <a:rPr lang="en-US" dirty="0"/>
              <a:t>So far, we’ve stuck to simple ANNs (fully connected)</a:t>
            </a:r>
          </a:p>
          <a:p>
            <a:r>
              <a:rPr lang="en-US" dirty="0"/>
              <a:t>Recurrent Neural Networks (RNNs) change the game</a:t>
            </a:r>
          </a:p>
          <a:p>
            <a:r>
              <a:rPr lang="en-US" dirty="0"/>
              <a:t>Connections between units form a </a:t>
            </a:r>
            <a:r>
              <a:rPr lang="en-US" b="1" dirty="0"/>
              <a:t>directed cycle</a:t>
            </a:r>
            <a:endParaRPr lang="en-US" dirty="0"/>
          </a:p>
          <a:p>
            <a:r>
              <a:rPr lang="en-US" dirty="0"/>
              <a:t>Allows network to retain internal state from past units → </a:t>
            </a:r>
            <a:r>
              <a:rPr lang="en-US" b="1" dirty="0"/>
              <a:t>memory</a:t>
            </a:r>
            <a:endParaRPr lang="en-US" dirty="0"/>
          </a:p>
          <a:p>
            <a:r>
              <a:rPr lang="en-US" dirty="0"/>
              <a:t>Allows dynamic temporal behavior</a:t>
            </a:r>
          </a:p>
          <a:p>
            <a:r>
              <a:rPr lang="en-US" dirty="0"/>
              <a:t>Can use memory to process arbitrary input sequences!</a:t>
            </a:r>
          </a:p>
          <a:p>
            <a:r>
              <a:rPr lang="en-US" dirty="0"/>
              <a:t>Terrific success in various NLP tasks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10534436" cy="847831"/>
          </a:xfrm>
        </p:spPr>
        <p:txBody>
          <a:bodyPr/>
          <a:lstStyle/>
          <a:p>
            <a:r>
              <a:rPr lang="en-US" b="1" dirty="0"/>
              <a:t>RECURRENT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7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505615"/>
            <a:ext cx="8594425" cy="3846770"/>
          </a:xfrm>
        </p:spPr>
        <p:txBody>
          <a:bodyPr/>
          <a:lstStyle/>
          <a:p>
            <a:r>
              <a:rPr lang="en-US" dirty="0"/>
              <a:t>How do they do it?</a:t>
            </a:r>
          </a:p>
          <a:p>
            <a:r>
              <a:rPr lang="en-US" dirty="0"/>
              <a:t>Hidden Units at a time step t are dependent on:</a:t>
            </a:r>
          </a:p>
          <a:p>
            <a:pPr lvl="1"/>
            <a:r>
              <a:rPr lang="en-US" dirty="0"/>
              <a:t>The previous hidden unit</a:t>
            </a:r>
          </a:p>
          <a:p>
            <a:pPr lvl="1"/>
            <a:r>
              <a:rPr lang="en-US" dirty="0"/>
              <a:t>The input at time step 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RECURRENT LAYERS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D6598-1A6D-DB4D-8695-5A521309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07" y="2665214"/>
            <a:ext cx="6709477" cy="26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3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505615"/>
            <a:ext cx="8594425" cy="3846770"/>
          </a:xfrm>
        </p:spPr>
        <p:txBody>
          <a:bodyPr/>
          <a:lstStyle/>
          <a:p>
            <a:r>
              <a:rPr lang="en-US" dirty="0"/>
              <a:t>Drawback of ANNs: Fixed # of inputs and outputs</a:t>
            </a:r>
          </a:p>
          <a:p>
            <a:r>
              <a:rPr lang="en-US" dirty="0"/>
              <a:t>RNNs can map arbitrary length sequences of each.</a:t>
            </a:r>
          </a:p>
          <a:p>
            <a:r>
              <a:rPr lang="en-US" dirty="0"/>
              <a:t>Don't stress! Just a different architecture with some nice features. Same solving concepts apply. (</a:t>
            </a:r>
            <a:r>
              <a:rPr lang="en-US" dirty="0" err="1"/>
              <a:t>Keras</a:t>
            </a:r>
            <a:r>
              <a:rPr lang="en-US" dirty="0"/>
              <a:t> takes care of this for you anyway!)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RECURRENT LAYERS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6850B-FF9C-9647-87B4-6C11955C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8" y="3429000"/>
            <a:ext cx="9780832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505615"/>
            <a:ext cx="8594425" cy="3846770"/>
          </a:xfrm>
        </p:spPr>
        <p:txBody>
          <a:bodyPr/>
          <a:lstStyle/>
          <a:p>
            <a:r>
              <a:rPr lang="en-US" dirty="0"/>
              <a:t>Sequence-to-sequence mapping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RECURRENT LAYERS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6E1B-97B3-6E4C-A1EF-18690B07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61" y="2310649"/>
            <a:ext cx="5093277" cy="40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952367"/>
            <a:ext cx="8594425" cy="34000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LSTMs are a special kind of RNN (invented in 1997)</a:t>
            </a:r>
          </a:p>
          <a:p>
            <a:r>
              <a:rPr lang="en-US" dirty="0"/>
              <a:t>“State of the art” (the idea is old but the available computing power is new) for many sequence to sequence mapping and text generation tasks</a:t>
            </a:r>
          </a:p>
          <a:p>
            <a:r>
              <a:rPr lang="en-US" dirty="0"/>
              <a:t>Adds an explicit "memory" unit</a:t>
            </a:r>
          </a:p>
          <a:p>
            <a:r>
              <a:rPr lang="en-US" dirty="0"/>
              <a:t>Augment RNNs with a few additional </a:t>
            </a:r>
            <a:r>
              <a:rPr lang="en-US" b="1" dirty="0"/>
              <a:t>Gate Units</a:t>
            </a:r>
            <a:endParaRPr lang="en-US" dirty="0"/>
          </a:p>
          <a:p>
            <a:pPr lvl="1"/>
            <a:r>
              <a:rPr lang="en-US" dirty="0"/>
              <a:t>Gate Units control how long/if events will stay in memory</a:t>
            </a:r>
          </a:p>
          <a:p>
            <a:pPr lvl="1"/>
            <a:r>
              <a:rPr lang="en-US" b="1" dirty="0"/>
              <a:t>Input Gate</a:t>
            </a:r>
            <a:r>
              <a:rPr lang="en-US" dirty="0"/>
              <a:t>: If its value is such, it causes items to be stored in memory</a:t>
            </a:r>
          </a:p>
          <a:p>
            <a:pPr lvl="1"/>
            <a:r>
              <a:rPr lang="en-US" b="1" dirty="0"/>
              <a:t>Forget Gate</a:t>
            </a:r>
            <a:r>
              <a:rPr lang="en-US" dirty="0"/>
              <a:t>: If its value is such, it causes items to be removed from memory</a:t>
            </a:r>
          </a:p>
          <a:p>
            <a:pPr lvl="1"/>
            <a:r>
              <a:rPr lang="en-US" b="1" dirty="0"/>
              <a:t>Output Gate</a:t>
            </a:r>
            <a:r>
              <a:rPr lang="en-US" dirty="0"/>
              <a:t>: If its value is such, it causes the hidden unit to feed forward (output) in the network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LONG SHORT-TERM MEMORY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9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7556458" cy="847831"/>
          </a:xfrm>
        </p:spPr>
        <p:txBody>
          <a:bodyPr/>
          <a:lstStyle/>
          <a:p>
            <a:r>
              <a:rPr lang="en-US" b="1" dirty="0"/>
              <a:t>LONG SHORT-TERM MEMORY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CFF3D-B64E-384C-BE4D-FE143F67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6" y="2014150"/>
            <a:ext cx="7693798" cy="4231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AB1EF-B616-F343-9472-E05F36565028}"/>
              </a:ext>
            </a:extLst>
          </p:cNvPr>
          <p:cNvSpPr txBox="1"/>
          <p:nvPr/>
        </p:nvSpPr>
        <p:spPr>
          <a:xfrm>
            <a:off x="3145536" y="6488668"/>
            <a:ext cx="549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https://en.wikipedia.org/wiki/Long_short-term_memory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8470859" cy="4195763"/>
          </a:xfrm>
        </p:spPr>
        <p:txBody>
          <a:bodyPr/>
          <a:lstStyle/>
          <a:p>
            <a:r>
              <a:rPr lang="en-US" dirty="0"/>
              <a:t>Deep Learning = Fancy ANNs (Artificial Neural Networks)</a:t>
            </a:r>
          </a:p>
          <a:p>
            <a:pPr lvl="1"/>
            <a:r>
              <a:rPr lang="en-US" b="1" dirty="0"/>
              <a:t>Deep</a:t>
            </a:r>
            <a:r>
              <a:rPr lang="en-US" dirty="0"/>
              <a:t> means many hidden layers... think “patterns of patterns”</a:t>
            </a:r>
          </a:p>
          <a:p>
            <a:pPr lvl="1"/>
            <a:r>
              <a:rPr lang="en-US" b="1" dirty="0"/>
              <a:t>Fancy</a:t>
            </a:r>
            <a:r>
              <a:rPr lang="en-US" dirty="0"/>
              <a:t> means complex network structures that capture more information from data</a:t>
            </a:r>
          </a:p>
          <a:p>
            <a:r>
              <a:rPr lang="en-US" dirty="0"/>
              <a:t>Deep Learning neural networks are universal function approximators. But there is no free lunch! We pay for this power with having a </a:t>
            </a:r>
            <a:r>
              <a:rPr lang="en-US" b="1" dirty="0"/>
              <a:t>massive</a:t>
            </a:r>
            <a:r>
              <a:rPr lang="en-US" dirty="0"/>
              <a:t> number of parameters and hyperparameters to tune.</a:t>
            </a:r>
          </a:p>
          <a:p>
            <a:pPr lvl="1"/>
            <a:r>
              <a:rPr lang="en-US" u="sng" dirty="0">
                <a:hlinkClick r:id="rId2"/>
              </a:rPr>
              <a:t>https://en.wikipedia.org/wiki/Universal_approximation_theorem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DEEP LEARNING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952367"/>
            <a:ext cx="4751475" cy="3400017"/>
          </a:xfrm>
        </p:spPr>
        <p:txBody>
          <a:bodyPr>
            <a:normAutofit/>
          </a:bodyPr>
          <a:lstStyle/>
          <a:p>
            <a:r>
              <a:rPr lang="en-US" dirty="0"/>
              <a:t>Bidirectional RNNs simply connect in both directions</a:t>
            </a:r>
          </a:p>
          <a:p>
            <a:r>
              <a:rPr lang="en-US" dirty="0"/>
              <a:t>Thus, output can be dependent on both future and past inputs</a:t>
            </a:r>
          </a:p>
          <a:p>
            <a:r>
              <a:rPr lang="en-US" dirty="0"/>
              <a:t>Good for context around a word, for instance</a:t>
            </a:r>
          </a:p>
          <a:p>
            <a:pPr lvl="1"/>
            <a:r>
              <a:rPr lang="en-US" dirty="0"/>
              <a:t>e.g. Named Entity Recognition, is this a "person" token?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199907" cy="1428598"/>
          </a:xfrm>
        </p:spPr>
        <p:txBody>
          <a:bodyPr/>
          <a:lstStyle/>
          <a:p>
            <a:r>
              <a:rPr lang="en-US" b="1" dirty="0"/>
              <a:t>BIDIRECTIONAL RECURRENT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1B7A9-E58E-3B4D-B0C5-4304E9C64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204" y="1952367"/>
            <a:ext cx="5398065" cy="30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61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199907" cy="1428598"/>
          </a:xfrm>
        </p:spPr>
        <p:txBody>
          <a:bodyPr/>
          <a:lstStyle/>
          <a:p>
            <a:r>
              <a:rPr lang="en-US" b="1" dirty="0"/>
              <a:t>CONVOLUTIONAL AND POOLING LAYERS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AA6F9D-E949-3E45-AFE1-3EC7CA5CA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995" y="2611161"/>
            <a:ext cx="9685650" cy="3908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DBB9E-202B-164E-AF4D-76D8C999FD7B}"/>
              </a:ext>
            </a:extLst>
          </p:cNvPr>
          <p:cNvSpPr txBox="1"/>
          <p:nvPr/>
        </p:nvSpPr>
        <p:spPr>
          <a:xfrm>
            <a:off x="388936" y="2004422"/>
            <a:ext cx="580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Commonly used for Image data, but they work for NLP too!</a:t>
            </a:r>
          </a:p>
        </p:txBody>
      </p:sp>
    </p:spTree>
    <p:extLst>
      <p:ext uri="{BB962C8B-B14F-4D97-AF65-F5344CB8AC3E}">
        <p14:creationId xmlns:p14="http://schemas.microsoft.com/office/powerpoint/2010/main" val="3249902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199907" cy="1428598"/>
          </a:xfrm>
        </p:spPr>
        <p:txBody>
          <a:bodyPr/>
          <a:lstStyle/>
          <a:p>
            <a:r>
              <a:rPr lang="en-US" b="1" dirty="0"/>
              <a:t>EMBEDDINGS,</a:t>
            </a:r>
            <a:br>
              <a:rPr lang="en-US" b="1" dirty="0"/>
            </a:br>
            <a:r>
              <a:rPr lang="en-US" b="1" dirty="0"/>
              <a:t>MERGE LAYERS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46565-8CCE-284E-B46E-7C62062E8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767016"/>
            <a:ext cx="4396339" cy="4195763"/>
          </a:xfrm>
        </p:spPr>
        <p:txBody>
          <a:bodyPr/>
          <a:lstStyle/>
          <a:p>
            <a:r>
              <a:rPr lang="en-US" dirty="0"/>
              <a:t>Embeddings turn positive integers (indexes) into dense vectors of fixed size… perfect for mapping tokenized word vectors into a latent space.</a:t>
            </a:r>
          </a:p>
          <a:p>
            <a:r>
              <a:rPr lang="en-US" dirty="0"/>
              <a:t>Merge layers combine outputs from multiple layers, allowing us to concatenate network branches.</a:t>
            </a:r>
          </a:p>
          <a:p>
            <a:pPr marL="0" indent="0">
              <a:buNone/>
            </a:pPr>
            <a:r>
              <a:rPr lang="en-US" i="1" dirty="0"/>
              <a:t>(These are separate concepts but this image contains good examples of both layers.)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82C4A-E1F1-B84E-A876-2EC64DF5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89" y="1767016"/>
            <a:ext cx="7689427" cy="36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56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E68F-2381-1B41-BC67-D846B86CF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489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8470859" cy="4195763"/>
          </a:xfrm>
        </p:spPr>
        <p:txBody>
          <a:bodyPr/>
          <a:lstStyle/>
          <a:p>
            <a:r>
              <a:rPr lang="en-US" dirty="0"/>
              <a:t>Machine Translation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Image Processing (see CNNs lecture)</a:t>
            </a:r>
          </a:p>
          <a:p>
            <a:r>
              <a:rPr lang="en-US" dirty="0"/>
              <a:t>Image + Video Captioning</a:t>
            </a:r>
          </a:p>
          <a:p>
            <a:r>
              <a:rPr lang="en-US" dirty="0"/>
              <a:t>Chatbots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Question Answering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015453" cy="985557"/>
          </a:xfrm>
        </p:spPr>
        <p:txBody>
          <a:bodyPr/>
          <a:lstStyle/>
          <a:p>
            <a:r>
              <a:rPr lang="en-US" b="1" dirty="0"/>
              <a:t>DEEP LEARNING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7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8470859" cy="4195763"/>
          </a:xfrm>
        </p:spPr>
        <p:txBody>
          <a:bodyPr/>
          <a:lstStyle/>
          <a:p>
            <a:r>
              <a:rPr lang="en-US" dirty="0"/>
              <a:t>Bias = error from erroneous assumptions in the learning algorithm</a:t>
            </a:r>
          </a:p>
          <a:p>
            <a:r>
              <a:rPr lang="en-US" dirty="0"/>
              <a:t>Variance = error from sensitivity to small fluctuations in training data</a:t>
            </a:r>
          </a:p>
          <a:p>
            <a:r>
              <a:rPr lang="en-US" dirty="0"/>
              <a:t>Generalization = test performance vs. training performance</a:t>
            </a:r>
          </a:p>
          <a:p>
            <a:r>
              <a:rPr lang="en-US" dirty="0"/>
              <a:t>As usual, larger training sets, dimensionality reduction, and feature selection can decrease variance by simplifying models.</a:t>
            </a:r>
          </a:p>
          <a:p>
            <a:endParaRPr lang="en-US" dirty="0"/>
          </a:p>
          <a:p>
            <a:r>
              <a:rPr lang="en-US" dirty="0"/>
              <a:t>In neural networks, variance increases and bias decreases as the number of hidden units increases.</a:t>
            </a:r>
          </a:p>
          <a:p>
            <a:r>
              <a:rPr lang="en-US" dirty="0"/>
              <a:t>Regularization can be applied via Dropout (we’ll see this soon).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015453" cy="985557"/>
          </a:xfrm>
        </p:spPr>
        <p:txBody>
          <a:bodyPr/>
          <a:lstStyle/>
          <a:p>
            <a:r>
              <a:rPr lang="en-US" b="1" dirty="0"/>
              <a:t>BIAS / VARIANCE TRADEOFF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7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8470859" cy="4195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concepts in any Deep Learning model are all the same:</a:t>
            </a:r>
          </a:p>
          <a:p>
            <a:r>
              <a:rPr lang="en-US" dirty="0"/>
              <a:t>Nodes feedforward to their successors and backpropagate to update weights to their predecessors</a:t>
            </a:r>
          </a:p>
          <a:p>
            <a:r>
              <a:rPr lang="en-US" dirty="0"/>
              <a:t>Weights matrices represent transitions between nodes</a:t>
            </a:r>
          </a:p>
          <a:p>
            <a:r>
              <a:rPr lang="en-US" dirty="0"/>
              <a:t>Depth can actually save us a lot of parameters</a:t>
            </a:r>
          </a:p>
          <a:p>
            <a:pPr lvl="1"/>
            <a:r>
              <a:rPr lang="en-US" dirty="0"/>
              <a:t>For dense layers, number of parameters is O(n^2) in nodes per layer, but O(n) in number of layers.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015453" cy="985557"/>
          </a:xfrm>
        </p:spPr>
        <p:txBody>
          <a:bodyPr/>
          <a:lstStyle/>
          <a:p>
            <a:r>
              <a:rPr lang="en-US" b="1" dirty="0"/>
              <a:t>FEED FORWARD / BACK 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1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6" y="2038865"/>
            <a:ext cx="8470859" cy="3760273"/>
          </a:xfrm>
        </p:spPr>
        <p:txBody>
          <a:bodyPr/>
          <a:lstStyle/>
          <a:p>
            <a:r>
              <a:rPr lang="en-US" dirty="0"/>
              <a:t>Take the input</a:t>
            </a:r>
          </a:p>
          <a:p>
            <a:r>
              <a:rPr lang="en-US" dirty="0"/>
              <a:t>Run it thru the network</a:t>
            </a:r>
          </a:p>
          <a:p>
            <a:r>
              <a:rPr lang="en-US" dirty="0"/>
              <a:t>Compute the Error/Cost</a:t>
            </a:r>
          </a:p>
          <a:p>
            <a:r>
              <a:rPr lang="en-US" dirty="0"/>
              <a:t>Backpropagate to update weights via gradient of cost function</a:t>
            </a:r>
          </a:p>
          <a:p>
            <a:r>
              <a:rPr lang="en-US" b="1" dirty="0"/>
              <a:t>Everything is Gradient Descent.</a:t>
            </a:r>
          </a:p>
          <a:p>
            <a:r>
              <a:rPr lang="en-US" dirty="0"/>
              <a:t>That being said, Deep Learning will drown you in options!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6246642" cy="1264957"/>
          </a:xfrm>
        </p:spPr>
        <p:txBody>
          <a:bodyPr/>
          <a:lstStyle/>
          <a:p>
            <a:r>
              <a:rPr lang="en-US" b="1" dirty="0"/>
              <a:t>SIMPLE CONCEPTS, ENDLESS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2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7" y="1952368"/>
            <a:ext cx="6308426" cy="38467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Layers and Activation functions determine what kinds of patterns the network will detect in your data.</a:t>
            </a:r>
          </a:p>
          <a:p>
            <a:r>
              <a:rPr lang="en-US" dirty="0"/>
              <a:t>Number of Layers </a:t>
            </a:r>
          </a:p>
          <a:p>
            <a:r>
              <a:rPr lang="en-US" dirty="0"/>
              <a:t>Types of Layers</a:t>
            </a:r>
          </a:p>
          <a:p>
            <a:r>
              <a:rPr lang="en-US" dirty="0"/>
              <a:t>Number of Neurons per Layer</a:t>
            </a:r>
          </a:p>
          <a:p>
            <a:r>
              <a:rPr lang="en-US" dirty="0"/>
              <a:t>Activation Function for each Layer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9261690" cy="1264957"/>
          </a:xfrm>
        </p:spPr>
        <p:txBody>
          <a:bodyPr/>
          <a:lstStyle/>
          <a:p>
            <a:r>
              <a:rPr lang="en-US" b="1" dirty="0"/>
              <a:t>CHOOSE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7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7" y="1952368"/>
            <a:ext cx="6308426" cy="38467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Optimizer algorithms are just variations of Gradient Descent</a:t>
            </a:r>
          </a:p>
          <a:p>
            <a:r>
              <a:rPr lang="en-US" dirty="0"/>
              <a:t>SGD </a:t>
            </a:r>
          </a:p>
          <a:p>
            <a:r>
              <a:rPr lang="en-US" dirty="0"/>
              <a:t>SGD w/ momentum </a:t>
            </a:r>
          </a:p>
          <a:p>
            <a:r>
              <a:rPr lang="en-US" dirty="0"/>
              <a:t>Adam </a:t>
            </a:r>
          </a:p>
          <a:p>
            <a:r>
              <a:rPr lang="en-US" dirty="0" err="1"/>
              <a:t>Adagrad</a:t>
            </a:r>
            <a:r>
              <a:rPr lang="en-US" dirty="0"/>
              <a:t> </a:t>
            </a:r>
          </a:p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5913009" cy="1264957"/>
          </a:xfrm>
        </p:spPr>
        <p:txBody>
          <a:bodyPr/>
          <a:lstStyle/>
          <a:p>
            <a:r>
              <a:rPr lang="en-US" b="1" dirty="0"/>
              <a:t>CHOOSE AN 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7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7" y="1952368"/>
            <a:ext cx="6308426" cy="3846770"/>
          </a:xfrm>
        </p:spPr>
        <p:txBody>
          <a:bodyPr/>
          <a:lstStyle/>
          <a:p>
            <a:r>
              <a:rPr lang="en-US" dirty="0"/>
              <a:t>Mean Squared Error </a:t>
            </a:r>
          </a:p>
          <a:p>
            <a:r>
              <a:rPr lang="en-US" dirty="0"/>
              <a:t>Hinge </a:t>
            </a:r>
          </a:p>
          <a:p>
            <a:r>
              <a:rPr lang="en-US" dirty="0"/>
              <a:t>Binary Cross Entropy (Log loss) </a:t>
            </a:r>
          </a:p>
          <a:p>
            <a:r>
              <a:rPr lang="en-US" dirty="0"/>
              <a:t>Categorical Cross Entropy </a:t>
            </a:r>
          </a:p>
          <a:p>
            <a:r>
              <a:rPr lang="en-US" dirty="0"/>
              <a:t>Many more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338418"/>
            <a:ext cx="5913009" cy="1264957"/>
          </a:xfrm>
        </p:spPr>
        <p:txBody>
          <a:bodyPr/>
          <a:lstStyle/>
          <a:p>
            <a:r>
              <a:rPr lang="en-US" b="1" dirty="0"/>
              <a:t>CHOOSE A</a:t>
            </a:r>
            <a:br>
              <a:rPr lang="en-US" b="1" dirty="0"/>
            </a:br>
            <a:r>
              <a:rPr lang="en-US" b="1" dirty="0"/>
              <a:t>LOSS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53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277</TotalTime>
  <Words>794</Words>
  <Application>Microsoft Macintosh PowerPoint</Application>
  <PresentationFormat>Widescreen</PresentationFormat>
  <Paragraphs>118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Gill Sans MT</vt:lpstr>
      <vt:lpstr>Wingdings 3</vt:lpstr>
      <vt:lpstr>Ion</vt:lpstr>
      <vt:lpstr>DEEP LEARNING ARCHITECTURES</vt:lpstr>
      <vt:lpstr>DEEP LEARNING OVERVIEW</vt:lpstr>
      <vt:lpstr>DEEP LEARNING APPLICATIONS</vt:lpstr>
      <vt:lpstr>BIAS / VARIANCE TRADEOFF</vt:lpstr>
      <vt:lpstr>FEED FORWARD / BACK PROP</vt:lpstr>
      <vt:lpstr>SIMPLE CONCEPTS, ENDLESS OPTIONS</vt:lpstr>
      <vt:lpstr>CHOOSE THE ARCHITECTURE</vt:lpstr>
      <vt:lpstr>CHOOSE AN OPTIMIZER</vt:lpstr>
      <vt:lpstr>CHOOSE A LOSS FUNCTION</vt:lpstr>
      <vt:lpstr>GENERAL WORKFLOW</vt:lpstr>
      <vt:lpstr>Deep Learning Layers</vt:lpstr>
      <vt:lpstr>DENSE LAYERS</vt:lpstr>
      <vt:lpstr>DROPOUT LAYERS</vt:lpstr>
      <vt:lpstr>RECURRENT NEURAL NETWORKS</vt:lpstr>
      <vt:lpstr>RECURRENT LAYERS</vt:lpstr>
      <vt:lpstr>RECURRENT LAYERS</vt:lpstr>
      <vt:lpstr>RECURRENT LAYERS</vt:lpstr>
      <vt:lpstr>LONG SHORT-TERM MEMORY NETWORKS</vt:lpstr>
      <vt:lpstr>LONG SHORT-TERM MEMORY NETWORKS</vt:lpstr>
      <vt:lpstr>BIDIRECTIONAL RECURRENT NEURAL NETWORKS</vt:lpstr>
      <vt:lpstr>CONVOLUTIONAL AND POOLING LAYERS</vt:lpstr>
      <vt:lpstr>EMBEDDINGS, MERGE LAYERS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Microsoft Office User</cp:lastModifiedBy>
  <cp:revision>32</cp:revision>
  <dcterms:created xsi:type="dcterms:W3CDTF">2018-10-09T22:13:54Z</dcterms:created>
  <dcterms:modified xsi:type="dcterms:W3CDTF">2019-05-31T01:12:39Z</dcterms:modified>
</cp:coreProperties>
</file>